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2">
          <p15:clr>
            <a:srgbClr val="A4A3A4"/>
          </p15:clr>
        </p15:guide>
        <p15:guide id="2" pos="55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jgrzeiqaQi18eBSVuCw8k3Xiof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2" orient="horz"/>
        <p:guide pos="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0a2f8f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176" name="Google Shape;176;g210a2f8ff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17cf48eb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201" name="Google Shape;201;g2117cf48ebd_3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17cf48eb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215" name="Google Shape;215;g2117cf48ebd_3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17cf48ebd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228" name="Google Shape;228;g2117cf48ebd_3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17cf48e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243" name="Google Shape;243;g2117cf48ebd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17cf48ebd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257" name="Google Shape;257;g2117cf48ebd_3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17cf48ebd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270" name="Google Shape;270;g2117cf48ebd_3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17cf48ebd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283" name="Google Shape;283;g2117cf48ebd_3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17cf48ebd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294" name="Google Shape;294;g2117cf48ebd_3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17cf48eb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308" name="Google Shape;308;g2117cf48ebd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17cf48eb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316" name="Google Shape;316;g2117cf48ebd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17cf48eb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325" name="Google Shape;325;g2117cf48ebd_0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17cf48eb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351" name="Google Shape;351;g2117cf48ebd_0_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17cf48eb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365" name="Google Shape;365;g2117cf48ebd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17cf48eb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377" name="Google Shape;377;g2117cf48ebd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17cf48eb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389" name="Google Shape;389;g2117cf48ebd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17cf48eb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402" name="Google Shape;402;g2117cf48ebd_0_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5efbff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108" name="Google Shape;108;g1f5efbffe6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17cf48eb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415" name="Google Shape;415;g2117cf48ebd_0_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17cf48eb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427" name="Google Shape;427;g2117cf48ebd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117cf48eb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441" name="Google Shape;441;g2117cf48ebd_0_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15ca0bb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455" name="Google Shape;455;g2115ca0bb4b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f5efbffe6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464" name="Google Shape;464;g1f5efbffe6b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5efbffe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473" name="Google Shape;473;g1f5efbffe6b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17cf48eb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481" name="Google Shape;481;g2117cf48ebd_2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135bd6046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490" name="Google Shape;490;g2135bd60469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499" name="Google Shape;49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117cf48ebd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508" name="Google Shape;508;g2117cf48ebd_2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17cf48eb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Andy</a:t>
            </a:r>
            <a:endParaRPr/>
          </a:p>
        </p:txBody>
      </p:sp>
      <p:sp>
        <p:nvSpPr>
          <p:cNvPr id="518" name="Google Shape;518;g2117cf48ebd_2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529" name="Google Shape;529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665b100a8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3665b100a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539" name="Google Shape;539;g13665b100a8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665b100a8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3665b100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549" name="Google Shape;549;g13665b100a8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557" name="Google Shape;55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0a2f8ff4b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125" name="Google Shape;125;g210a2f8ff4b_3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665b100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143" name="Google Shape;143;g13665b100a8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665b100a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Tyson</a:t>
            </a:r>
            <a:endParaRPr/>
          </a:p>
        </p:txBody>
      </p:sp>
      <p:sp>
        <p:nvSpPr>
          <p:cNvPr id="153" name="Google Shape;153;g13665b100a8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665b100a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Bazim</a:t>
            </a:r>
            <a:endParaRPr/>
          </a:p>
        </p:txBody>
      </p:sp>
      <p:sp>
        <p:nvSpPr>
          <p:cNvPr id="166" name="Google Shape;166;g13665b100a8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204260" y="5974797"/>
            <a:ext cx="2053500" cy="8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15"/>
          <p:cNvGrpSpPr/>
          <p:nvPr/>
        </p:nvGrpSpPr>
        <p:grpSpPr>
          <a:xfrm>
            <a:off x="-1" y="4390739"/>
            <a:ext cx="6039874" cy="1864502"/>
            <a:chOff x="-1" y="4390739"/>
            <a:chExt cx="5853725" cy="1864502"/>
          </a:xfrm>
        </p:grpSpPr>
        <p:sp>
          <p:nvSpPr>
            <p:cNvPr id="21" name="Google Shape;21;p15"/>
            <p:cNvSpPr/>
            <p:nvPr/>
          </p:nvSpPr>
          <p:spPr>
            <a:xfrm>
              <a:off x="-1" y="4390741"/>
              <a:ext cx="5853600" cy="1864500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7404.pdf" id="22" name="Google Shape;22;p15"/>
            <p:cNvPicPr preferRelativeResize="0"/>
            <p:nvPr/>
          </p:nvPicPr>
          <p:blipFill rotWithShape="1">
            <a:blip r:embed="rId2">
              <a:alphaModFix/>
            </a:blip>
            <a:srcRect b="0" l="0" r="2922" t="64595"/>
            <a:stretch/>
          </p:blipFill>
          <p:spPr>
            <a:xfrm>
              <a:off x="865" y="4390739"/>
              <a:ext cx="5852859" cy="1861538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" name="Google Shape;23;p15"/>
          <p:cNvSpPr/>
          <p:nvPr/>
        </p:nvSpPr>
        <p:spPr>
          <a:xfrm>
            <a:off x="0" y="0"/>
            <a:ext cx="9144000" cy="100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5"/>
          <p:cNvSpPr txBox="1"/>
          <p:nvPr>
            <p:ph type="title"/>
          </p:nvPr>
        </p:nvSpPr>
        <p:spPr>
          <a:xfrm>
            <a:off x="335475" y="4585792"/>
            <a:ext cx="47448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5747499" y="5623128"/>
            <a:ext cx="3112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b="1" sz="1400">
                <a:solidFill>
                  <a:srgbClr val="A3792C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2" type="body"/>
          </p:nvPr>
        </p:nvSpPr>
        <p:spPr>
          <a:xfrm>
            <a:off x="5747500" y="5918450"/>
            <a:ext cx="3112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0" type="dt"/>
          </p:nvPr>
        </p:nvSpPr>
        <p:spPr>
          <a:xfrm>
            <a:off x="5747498" y="6277181"/>
            <a:ext cx="31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5"/>
          <p:cNvSpPr txBox="1"/>
          <p:nvPr>
            <p:ph idx="3" type="body"/>
          </p:nvPr>
        </p:nvSpPr>
        <p:spPr>
          <a:xfrm>
            <a:off x="5745085" y="4457139"/>
            <a:ext cx="31149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rtl="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5"/>
          <p:cNvSpPr/>
          <p:nvPr>
            <p:ph idx="4" type="pic"/>
          </p:nvPr>
        </p:nvSpPr>
        <p:spPr>
          <a:xfrm>
            <a:off x="0" y="0"/>
            <a:ext cx="9144000" cy="439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No Subtitle">
  <p:cSld name="Text Only No Sub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955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457200" y="1195137"/>
            <a:ext cx="8235900" cy="4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655955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7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17"/>
          <p:cNvSpPr txBox="1"/>
          <p:nvPr>
            <p:ph idx="2" type="body"/>
          </p:nvPr>
        </p:nvSpPr>
        <p:spPr>
          <a:xfrm>
            <a:off x="457200" y="1276699"/>
            <a:ext cx="8235900" cy="52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  <a:defRPr sz="2200"/>
            </a:lvl1pPr>
            <a:lvl2pPr indent="-29845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/>
            </a:lvl2pPr>
            <a:lvl3pPr indent="-29845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/>
            </a:lvl3pPr>
            <a:lvl4pPr indent="-29845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/>
            </a:lvl4pPr>
            <a:lvl5pPr indent="-29845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/>
            </a:lvl5pPr>
            <a:lvl6pPr indent="-29845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/>
            </a:lvl6pPr>
            <a:lvl7pPr indent="-29845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/>
            </a:lvl7pPr>
            <a:lvl8pPr indent="-29845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/>
            </a:lvl8pPr>
            <a:lvl9pPr indent="-29845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/>
            </a:lvl9pPr>
          </a:lstStyle>
          <a:p/>
        </p:txBody>
      </p:sp>
      <p:cxnSp>
        <p:nvCxnSpPr>
          <p:cNvPr id="39" name="Google Shape;39;p17"/>
          <p:cNvCxnSpPr/>
          <p:nvPr/>
        </p:nvCxnSpPr>
        <p:spPr>
          <a:xfrm flipH="1" rot="10800000">
            <a:off x="13137" y="1271250"/>
            <a:ext cx="9130800" cy="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/>
          <p:nvPr/>
        </p:nvSpPr>
        <p:spPr>
          <a:xfrm>
            <a:off x="0" y="-1"/>
            <a:ext cx="9144000" cy="13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-1"/>
            <a:ext cx="9144000" cy="9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9"/>
          <p:cNvSpPr/>
          <p:nvPr/>
        </p:nvSpPr>
        <p:spPr>
          <a:xfrm>
            <a:off x="204260" y="5974797"/>
            <a:ext cx="2053500" cy="8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9"/>
          <p:cNvGrpSpPr/>
          <p:nvPr/>
        </p:nvGrpSpPr>
        <p:grpSpPr>
          <a:xfrm>
            <a:off x="-13512" y="4147563"/>
            <a:ext cx="6975601" cy="2304038"/>
            <a:chOff x="-13512" y="4147563"/>
            <a:chExt cx="6975601" cy="2304038"/>
          </a:xfrm>
        </p:grpSpPr>
        <p:sp>
          <p:nvSpPr>
            <p:cNvPr id="46" name="Google Shape;46;p19"/>
            <p:cNvSpPr/>
            <p:nvPr/>
          </p:nvSpPr>
          <p:spPr>
            <a:xfrm>
              <a:off x="-13511" y="4147563"/>
              <a:ext cx="6975600" cy="2304000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30blk.pdf" id="47" name="Google Shape;47;p19"/>
            <p:cNvPicPr preferRelativeResize="0"/>
            <p:nvPr/>
          </p:nvPicPr>
          <p:blipFill rotWithShape="1">
            <a:blip r:embed="rId2">
              <a:alphaModFix/>
            </a:blip>
            <a:srcRect b="0" l="1525" r="22190" t="22540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19"/>
          <p:cNvCxnSpPr/>
          <p:nvPr/>
        </p:nvCxnSpPr>
        <p:spPr>
          <a:xfrm>
            <a:off x="948976" y="5832568"/>
            <a:ext cx="595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19"/>
          <p:cNvCxnSpPr/>
          <p:nvPr/>
        </p:nvCxnSpPr>
        <p:spPr>
          <a:xfrm>
            <a:off x="948976" y="6340619"/>
            <a:ext cx="595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19"/>
          <p:cNvSpPr txBox="1"/>
          <p:nvPr/>
        </p:nvSpPr>
        <p:spPr>
          <a:xfrm>
            <a:off x="796576" y="4303767"/>
            <a:ext cx="6111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19"/>
          <p:cNvSpPr txBox="1"/>
          <p:nvPr>
            <p:ph type="title"/>
          </p:nvPr>
        </p:nvSpPr>
        <p:spPr>
          <a:xfrm>
            <a:off x="794282" y="4240779"/>
            <a:ext cx="61137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794282" y="5799368"/>
            <a:ext cx="6113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30200" lvl="1" marL="914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U_sigtab.eps" id="53" name="Google Shape;53;p19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057556" y="-8411"/>
            <a:ext cx="1942418" cy="10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9"/>
          <p:cNvSpPr/>
          <p:nvPr>
            <p:ph idx="2" type="pic"/>
          </p:nvPr>
        </p:nvSpPr>
        <p:spPr>
          <a:xfrm>
            <a:off x="-13512" y="-8411"/>
            <a:ext cx="6976200" cy="415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icture">
  <p:cSld name="Text and Pictur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" type="body"/>
          </p:nvPr>
        </p:nvSpPr>
        <p:spPr>
          <a:xfrm>
            <a:off x="457200" y="1600201"/>
            <a:ext cx="3948600" cy="43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655955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0"/>
          <p:cNvSpPr/>
          <p:nvPr>
            <p:ph idx="2" type="pic"/>
          </p:nvPr>
        </p:nvSpPr>
        <p:spPr>
          <a:xfrm>
            <a:off x="4671604" y="1600373"/>
            <a:ext cx="4015200" cy="4342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20"/>
          <p:cNvSpPr txBox="1"/>
          <p:nvPr>
            <p:ph idx="3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1" name="Google Shape;61;p20"/>
          <p:cNvCxnSpPr/>
          <p:nvPr/>
        </p:nvCxnSpPr>
        <p:spPr>
          <a:xfrm flipH="1" rot="10800000">
            <a:off x="13137" y="1271250"/>
            <a:ext cx="9130800" cy="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457200" y="1600201"/>
            <a:ext cx="3948600" cy="4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5" name="Google Shape;65;p21"/>
          <p:cNvSpPr txBox="1"/>
          <p:nvPr>
            <p:ph idx="2" type="body"/>
          </p:nvPr>
        </p:nvSpPr>
        <p:spPr>
          <a:xfrm>
            <a:off x="4648200" y="1600201"/>
            <a:ext cx="4038600" cy="4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655955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1"/>
          <p:cNvSpPr txBox="1"/>
          <p:nvPr>
            <p:ph idx="3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8" name="Google Shape;68;p21"/>
          <p:cNvCxnSpPr/>
          <p:nvPr/>
        </p:nvCxnSpPr>
        <p:spPr>
          <a:xfrm flipH="1" rot="10800000">
            <a:off x="13137" y="1271250"/>
            <a:ext cx="9130800" cy="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>
            <a:off x="457200" y="1535113"/>
            <a:ext cx="394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2"/>
          <p:cNvSpPr txBox="1"/>
          <p:nvPr>
            <p:ph idx="2" type="body"/>
          </p:nvPr>
        </p:nvSpPr>
        <p:spPr>
          <a:xfrm>
            <a:off x="457200" y="2174875"/>
            <a:ext cx="39489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22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22"/>
          <p:cNvSpPr txBox="1"/>
          <p:nvPr>
            <p:ph idx="4" type="body"/>
          </p:nvPr>
        </p:nvSpPr>
        <p:spPr>
          <a:xfrm>
            <a:off x="4645025" y="2174875"/>
            <a:ext cx="40419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655955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22"/>
          <p:cNvSpPr txBox="1"/>
          <p:nvPr>
            <p:ph idx="5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77" name="Google Shape;77;p22"/>
          <p:cNvCxnSpPr/>
          <p:nvPr/>
        </p:nvCxnSpPr>
        <p:spPr>
          <a:xfrm flipH="1" rot="10800000">
            <a:off x="13137" y="1271250"/>
            <a:ext cx="9130800" cy="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655955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82" name="Google Shape;82;p23"/>
          <p:cNvCxnSpPr/>
          <p:nvPr/>
        </p:nvCxnSpPr>
        <p:spPr>
          <a:xfrm flipH="1" rot="10800000">
            <a:off x="13137" y="1271250"/>
            <a:ext cx="9130800" cy="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U_sig132.tif" id="10" name="Google Shape;10;p14"/>
          <p:cNvSpPr/>
          <p:nvPr/>
        </p:nvSpPr>
        <p:spPr>
          <a:xfrm>
            <a:off x="457200" y="6075632"/>
            <a:ext cx="15240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1" name="Google Shape;11;p14"/>
          <p:cNvGrpSpPr/>
          <p:nvPr/>
        </p:nvGrpSpPr>
        <p:grpSpPr>
          <a:xfrm>
            <a:off x="0" y="0"/>
            <a:ext cx="9157135" cy="915109"/>
            <a:chOff x="0" y="0"/>
            <a:chExt cx="9157135" cy="915109"/>
          </a:xfrm>
        </p:grpSpPr>
        <p:sp>
          <p:nvSpPr>
            <p:cNvPr id="12" name="Google Shape;12;p14"/>
            <p:cNvSpPr/>
            <p:nvPr/>
          </p:nvSpPr>
          <p:spPr>
            <a:xfrm>
              <a:off x="0" y="0"/>
              <a:ext cx="9144000" cy="9150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2_lines_white.pdf" id="13" name="Google Shape;13;p14"/>
            <p:cNvPicPr preferRelativeResize="0"/>
            <p:nvPr/>
          </p:nvPicPr>
          <p:blipFill rotWithShape="1">
            <a:blip r:embed="rId1">
              <a:alphaModFix/>
            </a:blip>
            <a:srcRect b="48015" l="22581" r="22581" t="22583"/>
            <a:stretch/>
          </p:blipFill>
          <p:spPr>
            <a:xfrm>
              <a:off x="13137" y="1"/>
              <a:ext cx="9143998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457200" y="1721492"/>
            <a:ext cx="8235900" cy="4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955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4"/>
          <p:cNvSpPr txBox="1"/>
          <p:nvPr/>
        </p:nvSpPr>
        <p:spPr>
          <a:xfrm>
            <a:off x="367130" y="1535528"/>
            <a:ext cx="832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52.png"/><Relationship Id="rId5" Type="http://schemas.openxmlformats.org/officeDocument/2006/relationships/image" Target="../media/image32.png"/><Relationship Id="rId6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54.png"/><Relationship Id="rId6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0" y="4289425"/>
            <a:ext cx="6608700" cy="2010600"/>
          </a:xfrm>
          <a:prstGeom prst="rect">
            <a:avLst/>
          </a:prstGeom>
          <a:solidFill>
            <a:srgbClr val="D19B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>
                <a:solidFill>
                  <a:schemeClr val="dk1"/>
                </a:solidFill>
              </a:rPr>
              <a:t>ECE477 MIDTERM DESIGN REVIEW: TEAM 8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descr="PU_sigtab.eps" id="89" name="Google Shape;89;p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201582" y="5836927"/>
            <a:ext cx="1942418" cy="102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285" y="1016489"/>
            <a:ext cx="1942425" cy="247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15156" r="15792" t="0"/>
          <a:stretch/>
        </p:blipFill>
        <p:spPr>
          <a:xfrm>
            <a:off x="452113" y="1016489"/>
            <a:ext cx="1942426" cy="247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8464" r="6631" t="0"/>
          <a:stretch/>
        </p:blipFill>
        <p:spPr>
          <a:xfrm>
            <a:off x="4664463" y="1016477"/>
            <a:ext cx="1942427" cy="24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7">
            <a:alphaModFix/>
          </a:blip>
          <a:srcRect b="0" l="13151" r="11739" t="0"/>
          <a:stretch/>
        </p:blipFill>
        <p:spPr>
          <a:xfrm>
            <a:off x="6749525" y="1016500"/>
            <a:ext cx="1942426" cy="2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452000" y="3492888"/>
            <a:ext cx="19425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Jack Gardel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Team Leader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558325" y="3492888"/>
            <a:ext cx="19425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Tyson Kline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Systems Engineer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4664438" y="3492888"/>
            <a:ext cx="19425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Andy Helton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Hardware Engineer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6749488" y="3492900"/>
            <a:ext cx="19425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Bazim Azeem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Software Engineer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150200" y="81375"/>
            <a:ext cx="6843600" cy="754200"/>
          </a:xfrm>
          <a:prstGeom prst="rect">
            <a:avLst/>
          </a:prstGeom>
          <a:solidFill>
            <a:srgbClr val="D19B2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Impact"/>
                <a:ea typeface="Impact"/>
                <a:cs typeface="Impact"/>
                <a:sym typeface="Impact"/>
              </a:rPr>
              <a:t>ENGINEER’S CHESS</a:t>
            </a:r>
            <a:endParaRPr sz="37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0a2f8ff4b_0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79" name="Google Shape;179;g210a2f8ff4b_0_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Analog-to-Digital Converters</a:t>
            </a:r>
            <a:endParaRPr sz="2400"/>
          </a:p>
        </p:txBody>
      </p:sp>
      <p:sp>
        <p:nvSpPr>
          <p:cNvPr id="180" name="Google Shape;180;g210a2f8ff4b_0_0"/>
          <p:cNvSpPr txBox="1"/>
          <p:nvPr/>
        </p:nvSpPr>
        <p:spPr>
          <a:xfrm>
            <a:off x="457200" y="1271600"/>
            <a:ext cx="4157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Selected: MCP3008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200k samples/s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10 bit resolution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Packages: PDIP, SOIC, TSSOP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$3.15 per unit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Alternative: ADS7038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1k samples/s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12 bit resolution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Packages: WQFN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$7.63 per unit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81" name="Google Shape;181;g210a2f8ff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25" y="1367448"/>
            <a:ext cx="3142176" cy="21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10a2f8ff4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975" y="3779854"/>
            <a:ext cx="3907194" cy="219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10a2f8ff4b_0_0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89" name="Google Shape;189;p6"/>
          <p:cNvSpPr/>
          <p:nvPr/>
        </p:nvSpPr>
        <p:spPr>
          <a:xfrm>
            <a:off x="1446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637" y="1350725"/>
            <a:ext cx="7178725" cy="54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196" name="Google Shape;196;p7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Top Side View</a:t>
            </a:r>
            <a:endParaRPr sz="2400"/>
          </a:p>
        </p:txBody>
      </p:sp>
      <p:sp>
        <p:nvSpPr>
          <p:cNvPr id="197" name="Google Shape;197;p7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50" y="1367550"/>
            <a:ext cx="8759076" cy="53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17cf48ebd_3_2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117cf48ebd_3_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205" name="Google Shape;205;g2117cf48ebd_3_2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Player View</a:t>
            </a:r>
            <a:endParaRPr sz="2400"/>
          </a:p>
        </p:txBody>
      </p:sp>
      <p:pic>
        <p:nvPicPr>
          <p:cNvPr id="206" name="Google Shape;206;g2117cf48ebd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25" y="1948100"/>
            <a:ext cx="8551251" cy="38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pic>
        <p:nvPicPr>
          <p:cNvPr id="212" name="Google Shape;21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4219"/>
            <a:ext cx="9144000" cy="5757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117cf48ebd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800" y="924646"/>
            <a:ext cx="3177201" cy="200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117cf48ebd_3_15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19" name="Google Shape;219;g2117cf48ebd_3_15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Power</a:t>
            </a:r>
            <a:endParaRPr sz="2400"/>
          </a:p>
        </p:txBody>
      </p:sp>
      <p:sp>
        <p:nvSpPr>
          <p:cNvPr id="220" name="Google Shape;220;g2117cf48ebd_3_15"/>
          <p:cNvSpPr txBox="1"/>
          <p:nvPr/>
        </p:nvSpPr>
        <p:spPr>
          <a:xfrm>
            <a:off x="6596600" y="1477325"/>
            <a:ext cx="9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117cf48ebd_3_15"/>
          <p:cNvSpPr/>
          <p:nvPr/>
        </p:nvSpPr>
        <p:spPr>
          <a:xfrm>
            <a:off x="7076650" y="1367450"/>
            <a:ext cx="489300" cy="2328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117cf48ebd_3_15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117cf48ebd_3_15"/>
          <p:cNvSpPr/>
          <p:nvPr/>
        </p:nvSpPr>
        <p:spPr>
          <a:xfrm>
            <a:off x="6980575" y="2580025"/>
            <a:ext cx="585300" cy="3483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2117cf48ebd_3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50" y="4399300"/>
            <a:ext cx="3714984" cy="2365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g2117cf48ebd_3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850" y="1390643"/>
            <a:ext cx="4977839" cy="272705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17cf48ebd_3_74"/>
          <p:cNvSpPr/>
          <p:nvPr/>
        </p:nvSpPr>
        <p:spPr>
          <a:xfrm>
            <a:off x="244025" y="5284525"/>
            <a:ext cx="2243400" cy="145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g2117cf48ebd_3_74"/>
          <p:cNvPicPr preferRelativeResize="0"/>
          <p:nvPr/>
        </p:nvPicPr>
        <p:blipFill rotWithShape="1">
          <a:blip r:embed="rId3">
            <a:alphaModFix/>
          </a:blip>
          <a:srcRect b="0" l="2837" r="0" t="0"/>
          <a:stretch/>
        </p:blipFill>
        <p:spPr>
          <a:xfrm>
            <a:off x="61000" y="1600550"/>
            <a:ext cx="5833149" cy="467054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g2117cf48ebd_3_74"/>
          <p:cNvSpPr/>
          <p:nvPr/>
        </p:nvSpPr>
        <p:spPr>
          <a:xfrm>
            <a:off x="4559350" y="5015525"/>
            <a:ext cx="1512600" cy="135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g2117cf48ebd_3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00" y="924646"/>
            <a:ext cx="3177201" cy="200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117cf48ebd_3_7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35" name="Google Shape;235;g2117cf48ebd_3_7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Pre-Designed Modules</a:t>
            </a:r>
            <a:endParaRPr sz="2400"/>
          </a:p>
        </p:txBody>
      </p:sp>
      <p:sp>
        <p:nvSpPr>
          <p:cNvPr id="236" name="Google Shape;236;g2117cf48ebd_3_74"/>
          <p:cNvSpPr txBox="1"/>
          <p:nvPr/>
        </p:nvSpPr>
        <p:spPr>
          <a:xfrm>
            <a:off x="6596600" y="1477325"/>
            <a:ext cx="9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117cf48ebd_3_74"/>
          <p:cNvSpPr/>
          <p:nvPr/>
        </p:nvSpPr>
        <p:spPr>
          <a:xfrm>
            <a:off x="6596600" y="924650"/>
            <a:ext cx="675600" cy="5139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117cf48ebd_3_74"/>
          <p:cNvSpPr/>
          <p:nvPr/>
        </p:nvSpPr>
        <p:spPr>
          <a:xfrm>
            <a:off x="6596600" y="2530900"/>
            <a:ext cx="499200" cy="4002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g2117cf48ebd_3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650" y="2994775"/>
            <a:ext cx="2513150" cy="2387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g2117cf48ebd_3_74"/>
          <p:cNvSpPr txBox="1"/>
          <p:nvPr/>
        </p:nvSpPr>
        <p:spPr>
          <a:xfrm>
            <a:off x="4822550" y="5580475"/>
            <a:ext cx="422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Modules referenced from the ECE 362 Development Boards</a:t>
            </a:r>
            <a:endParaRPr sz="220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2117cf48eb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800" y="924646"/>
            <a:ext cx="3177201" cy="200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117cf48ebd_0_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47" name="Google Shape;247;g2117cf48ebd_0_6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STM32 Microcontroller</a:t>
            </a:r>
            <a:endParaRPr sz="2400"/>
          </a:p>
        </p:txBody>
      </p:sp>
      <p:pic>
        <p:nvPicPr>
          <p:cNvPr id="248" name="Google Shape;248;g2117cf48ebd_0_6"/>
          <p:cNvPicPr preferRelativeResize="0"/>
          <p:nvPr/>
        </p:nvPicPr>
        <p:blipFill rotWithShape="1">
          <a:blip r:embed="rId4">
            <a:alphaModFix/>
          </a:blip>
          <a:srcRect b="17742" l="0" r="0" t="0"/>
          <a:stretch/>
        </p:blipFill>
        <p:spPr>
          <a:xfrm>
            <a:off x="276725" y="1462650"/>
            <a:ext cx="5331726" cy="5113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g2117cf48ebd_0_6"/>
          <p:cNvSpPr txBox="1"/>
          <p:nvPr/>
        </p:nvSpPr>
        <p:spPr>
          <a:xfrm>
            <a:off x="6596600" y="1477325"/>
            <a:ext cx="9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117cf48ebd_0_6"/>
          <p:cNvSpPr/>
          <p:nvPr/>
        </p:nvSpPr>
        <p:spPr>
          <a:xfrm>
            <a:off x="6611300" y="1462650"/>
            <a:ext cx="969300" cy="11454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117cf48ebd_0_6"/>
          <p:cNvSpPr/>
          <p:nvPr/>
        </p:nvSpPr>
        <p:spPr>
          <a:xfrm>
            <a:off x="5966800" y="1554425"/>
            <a:ext cx="565500" cy="2460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2117cf48ebd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8925" y="3001800"/>
            <a:ext cx="3218401" cy="12873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g2117cf48ebd_0_6"/>
          <p:cNvSpPr/>
          <p:nvPr/>
        </p:nvSpPr>
        <p:spPr>
          <a:xfrm>
            <a:off x="7244025" y="924650"/>
            <a:ext cx="336600" cy="4428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g2117cf48ebd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925" y="4378950"/>
            <a:ext cx="1875810" cy="2196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2117cf48ebd_3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800" y="924646"/>
            <a:ext cx="3177201" cy="200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117cf48ebd_3_9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61" name="Google Shape;261;g2117cf48ebd_3_92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LED Display Control</a:t>
            </a:r>
            <a:endParaRPr sz="2400"/>
          </a:p>
        </p:txBody>
      </p:sp>
      <p:sp>
        <p:nvSpPr>
          <p:cNvPr id="262" name="Google Shape;262;g2117cf48ebd_3_92"/>
          <p:cNvSpPr txBox="1"/>
          <p:nvPr/>
        </p:nvSpPr>
        <p:spPr>
          <a:xfrm>
            <a:off x="6596600" y="1477325"/>
            <a:ext cx="9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117cf48ebd_3_92"/>
          <p:cNvSpPr/>
          <p:nvPr/>
        </p:nvSpPr>
        <p:spPr>
          <a:xfrm>
            <a:off x="7565900" y="924650"/>
            <a:ext cx="718800" cy="19872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117cf48ebd_3_92"/>
          <p:cNvSpPr/>
          <p:nvPr/>
        </p:nvSpPr>
        <p:spPr>
          <a:xfrm>
            <a:off x="8284825" y="1540700"/>
            <a:ext cx="859200" cy="4002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117cf48ebd_3_92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g2117cf48ebd_3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50" y="1367451"/>
            <a:ext cx="5488225" cy="4224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g2117cf48ebd_3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400" y="3047575"/>
            <a:ext cx="3431600" cy="336524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117cf48ebd_3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800" y="924646"/>
            <a:ext cx="3177201" cy="200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117cf48ebd_3_100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117cf48ebd_3_10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75" name="Google Shape;275;g2117cf48ebd_3_10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Headers</a:t>
            </a:r>
            <a:endParaRPr sz="2400"/>
          </a:p>
        </p:txBody>
      </p:sp>
      <p:sp>
        <p:nvSpPr>
          <p:cNvPr id="276" name="Google Shape;276;g2117cf48ebd_3_100"/>
          <p:cNvSpPr/>
          <p:nvPr/>
        </p:nvSpPr>
        <p:spPr>
          <a:xfrm>
            <a:off x="5966800" y="2114375"/>
            <a:ext cx="565500" cy="2751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g2117cf48ebd_3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197" y="3577599"/>
            <a:ext cx="4867527" cy="2515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" name="Google Shape;278;g2117cf48ebd_3_100"/>
          <p:cNvSpPr/>
          <p:nvPr/>
        </p:nvSpPr>
        <p:spPr>
          <a:xfrm>
            <a:off x="8304700" y="1877525"/>
            <a:ext cx="839400" cy="7488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2117cf48ebd_3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75" y="3577600"/>
            <a:ext cx="3248025" cy="251506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g2117cf48ebd_3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5" y="1367450"/>
            <a:ext cx="5655750" cy="2003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457200" y="1000665"/>
            <a:ext cx="8235949" cy="493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Major Components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Packaging Design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Electrical Schematic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PCB Layout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Prototyping Progress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Software Development Status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Timeline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2117cf48ebd_3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800" y="924646"/>
            <a:ext cx="3177201" cy="200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117cf48ebd_3_108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117cf48ebd_3_10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88" name="Google Shape;288;g2117cf48ebd_3_10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Audio </a:t>
            </a:r>
            <a:r>
              <a:rPr lang="en-US" sz="2400"/>
              <a:t>Input</a:t>
            </a:r>
            <a:endParaRPr sz="2400"/>
          </a:p>
        </p:txBody>
      </p:sp>
      <p:sp>
        <p:nvSpPr>
          <p:cNvPr id="289" name="Google Shape;289;g2117cf48ebd_3_108"/>
          <p:cNvSpPr txBox="1"/>
          <p:nvPr/>
        </p:nvSpPr>
        <p:spPr>
          <a:xfrm>
            <a:off x="6596600" y="1477325"/>
            <a:ext cx="9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117cf48ebd_3_108"/>
          <p:cNvSpPr/>
          <p:nvPr/>
        </p:nvSpPr>
        <p:spPr>
          <a:xfrm>
            <a:off x="8283925" y="924650"/>
            <a:ext cx="860100" cy="6243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g2117cf48ebd_3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48" y="1367449"/>
            <a:ext cx="5553824" cy="39155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117cf48ebd_3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800" y="924646"/>
            <a:ext cx="3177201" cy="200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117cf48ebd_3_11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98" name="Google Shape;298;g2117cf48ebd_3_116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ADC Signals</a:t>
            </a:r>
            <a:endParaRPr sz="2400"/>
          </a:p>
        </p:txBody>
      </p:sp>
      <p:sp>
        <p:nvSpPr>
          <p:cNvPr id="299" name="Google Shape;299;g2117cf48ebd_3_116"/>
          <p:cNvSpPr txBox="1"/>
          <p:nvPr/>
        </p:nvSpPr>
        <p:spPr>
          <a:xfrm>
            <a:off x="6596600" y="1477325"/>
            <a:ext cx="9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117cf48ebd_3_116"/>
          <p:cNvSpPr/>
          <p:nvPr/>
        </p:nvSpPr>
        <p:spPr>
          <a:xfrm>
            <a:off x="6030975" y="924650"/>
            <a:ext cx="565500" cy="6534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2117cf48ebd_3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029850"/>
            <a:ext cx="3562201" cy="1677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g2117cf48ebd_3_116"/>
          <p:cNvSpPr/>
          <p:nvPr/>
        </p:nvSpPr>
        <p:spPr>
          <a:xfrm>
            <a:off x="6030975" y="1757675"/>
            <a:ext cx="565500" cy="3195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117cf48ebd_3_116"/>
          <p:cNvSpPr/>
          <p:nvPr/>
        </p:nvSpPr>
        <p:spPr>
          <a:xfrm>
            <a:off x="6030975" y="2357608"/>
            <a:ext cx="565500" cy="5526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g2117cf48ebd_3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526" y="3079002"/>
            <a:ext cx="3122219" cy="362789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g2117cf48ebd_3_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63" y="1519843"/>
            <a:ext cx="3511876" cy="335760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17cf48ebd_0_2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311" name="Google Shape;311;g2117cf48ebd_0_2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Button Board</a:t>
            </a:r>
            <a:endParaRPr sz="2400"/>
          </a:p>
        </p:txBody>
      </p:sp>
      <p:sp>
        <p:nvSpPr>
          <p:cNvPr id="312" name="Google Shape;312;g2117cf48ebd_0_20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2117cf48ebd_0_20"/>
          <p:cNvPicPr preferRelativeResize="0"/>
          <p:nvPr/>
        </p:nvPicPr>
        <p:blipFill rotWithShape="1">
          <a:blip r:embed="rId3">
            <a:alphaModFix/>
          </a:blip>
          <a:srcRect b="3724" l="1355" r="1102" t="3631"/>
          <a:stretch/>
        </p:blipFill>
        <p:spPr>
          <a:xfrm>
            <a:off x="106550" y="2343175"/>
            <a:ext cx="8937200" cy="28202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17cf48ebd_0_201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319" name="Google Shape;319;g2117cf48ebd_0_201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Full Layout</a:t>
            </a:r>
            <a:endParaRPr sz="2400"/>
          </a:p>
        </p:txBody>
      </p:sp>
      <p:sp>
        <p:nvSpPr>
          <p:cNvPr id="320" name="Google Shape;320;g2117cf48ebd_0_201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117cf48ebd_0_201"/>
          <p:cNvSpPr txBox="1"/>
          <p:nvPr/>
        </p:nvSpPr>
        <p:spPr>
          <a:xfrm>
            <a:off x="6739800" y="2532200"/>
            <a:ext cx="22596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180mm x 155mm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Power Traces: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	30 mils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General Traces: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	10 mils</a:t>
            </a:r>
            <a:endParaRPr sz="2100"/>
          </a:p>
        </p:txBody>
      </p:sp>
      <p:pic>
        <p:nvPicPr>
          <p:cNvPr id="322" name="Google Shape;322;g2117cf48ebd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5" y="1398427"/>
            <a:ext cx="6220077" cy="536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17cf48ebd_0_274"/>
          <p:cNvSpPr/>
          <p:nvPr/>
        </p:nvSpPr>
        <p:spPr>
          <a:xfrm>
            <a:off x="342175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g2117cf48ebd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73" y="1312400"/>
            <a:ext cx="6363648" cy="5490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117cf48ebd_0_27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330" name="Google Shape;330;g2117cf48ebd_0_274"/>
          <p:cNvSpPr txBox="1"/>
          <p:nvPr>
            <p:ph idx="1" type="body"/>
          </p:nvPr>
        </p:nvSpPr>
        <p:spPr>
          <a:xfrm>
            <a:off x="4719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Full Layout</a:t>
            </a:r>
            <a:endParaRPr sz="2400"/>
          </a:p>
        </p:txBody>
      </p:sp>
      <p:sp>
        <p:nvSpPr>
          <p:cNvPr id="331" name="Google Shape;331;g2117cf48ebd_0_274"/>
          <p:cNvSpPr/>
          <p:nvPr/>
        </p:nvSpPr>
        <p:spPr>
          <a:xfrm>
            <a:off x="1599600" y="1462825"/>
            <a:ext cx="2619300" cy="3086100"/>
          </a:xfrm>
          <a:prstGeom prst="rect">
            <a:avLst/>
          </a:prstGeom>
          <a:solidFill>
            <a:srgbClr val="000000">
              <a:alpha val="29560"/>
            </a:srgbClr>
          </a:solidFill>
          <a:ln cap="flat" cmpd="sng" w="381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117cf48ebd_0_274"/>
          <p:cNvSpPr txBox="1"/>
          <p:nvPr/>
        </p:nvSpPr>
        <p:spPr>
          <a:xfrm>
            <a:off x="2104200" y="3933325"/>
            <a:ext cx="211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Analog Mic Input &amp;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ADC to Microphone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g2117cf48ebd_0_274"/>
          <p:cNvSpPr/>
          <p:nvPr/>
        </p:nvSpPr>
        <p:spPr>
          <a:xfrm>
            <a:off x="6139500" y="1885950"/>
            <a:ext cx="1304100" cy="2539800"/>
          </a:xfrm>
          <a:prstGeom prst="rect">
            <a:avLst/>
          </a:prstGeom>
          <a:solidFill>
            <a:srgbClr val="000000">
              <a:alpha val="29560"/>
            </a:srgbClr>
          </a:solidFill>
          <a:ln cap="flat" cmpd="sng" w="381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117cf48ebd_0_274"/>
          <p:cNvSpPr/>
          <p:nvPr/>
        </p:nvSpPr>
        <p:spPr>
          <a:xfrm>
            <a:off x="1599600" y="4644300"/>
            <a:ext cx="907500" cy="1493700"/>
          </a:xfrm>
          <a:prstGeom prst="rect">
            <a:avLst/>
          </a:prstGeom>
          <a:solidFill>
            <a:srgbClr val="000000">
              <a:alpha val="29560"/>
            </a:srgbClr>
          </a:solidFill>
          <a:ln cap="flat" cmpd="sng" w="381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hbhv</a:t>
            </a:r>
            <a:endParaRPr/>
          </a:p>
        </p:txBody>
      </p:sp>
      <p:sp>
        <p:nvSpPr>
          <p:cNvPr id="335" name="Google Shape;335;g2117cf48ebd_0_274"/>
          <p:cNvSpPr txBox="1"/>
          <p:nvPr/>
        </p:nvSpPr>
        <p:spPr>
          <a:xfrm>
            <a:off x="6139500" y="3749875"/>
            <a:ext cx="130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LED Matrix Control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g2117cf48ebd_0_274"/>
          <p:cNvSpPr txBox="1"/>
          <p:nvPr/>
        </p:nvSpPr>
        <p:spPr>
          <a:xfrm>
            <a:off x="1599600" y="5522400"/>
            <a:ext cx="90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Button Headers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g2117cf48ebd_0_274"/>
          <p:cNvSpPr/>
          <p:nvPr/>
        </p:nvSpPr>
        <p:spPr>
          <a:xfrm>
            <a:off x="2104200" y="6138000"/>
            <a:ext cx="1581300" cy="442800"/>
          </a:xfrm>
          <a:prstGeom prst="rect">
            <a:avLst/>
          </a:prstGeom>
          <a:solidFill>
            <a:srgbClr val="000000">
              <a:alpha val="29560"/>
            </a:srgbClr>
          </a:solidFill>
          <a:ln cap="flat" cmpd="sng" w="381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hbhv</a:t>
            </a:r>
            <a:endParaRPr/>
          </a:p>
        </p:txBody>
      </p:sp>
      <p:sp>
        <p:nvSpPr>
          <p:cNvPr id="338" name="Google Shape;338;g2117cf48ebd_0_274"/>
          <p:cNvSpPr txBox="1"/>
          <p:nvPr/>
        </p:nvSpPr>
        <p:spPr>
          <a:xfrm>
            <a:off x="2104200" y="6280775"/>
            <a:ext cx="18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LCD Headers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39" name="Google Shape;339;g2117cf48ebd_0_274"/>
          <p:cNvSpPr/>
          <p:nvPr/>
        </p:nvSpPr>
        <p:spPr>
          <a:xfrm>
            <a:off x="4562825" y="5365125"/>
            <a:ext cx="2820900" cy="1376100"/>
          </a:xfrm>
          <a:prstGeom prst="rect">
            <a:avLst/>
          </a:prstGeom>
          <a:solidFill>
            <a:srgbClr val="000000">
              <a:alpha val="29560"/>
            </a:srgbClr>
          </a:solidFill>
          <a:ln cap="flat" cmpd="sng" w="381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hbhv</a:t>
            </a:r>
            <a:endParaRPr/>
          </a:p>
        </p:txBody>
      </p:sp>
      <p:sp>
        <p:nvSpPr>
          <p:cNvPr id="340" name="Google Shape;340;g2117cf48ebd_0_274"/>
          <p:cNvSpPr txBox="1"/>
          <p:nvPr/>
        </p:nvSpPr>
        <p:spPr>
          <a:xfrm>
            <a:off x="5687975" y="5733400"/>
            <a:ext cx="111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Power &amp; Regulator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41" name="Google Shape;341;g2117cf48ebd_0_274"/>
          <p:cNvSpPr/>
          <p:nvPr/>
        </p:nvSpPr>
        <p:spPr>
          <a:xfrm>
            <a:off x="4218900" y="4700700"/>
            <a:ext cx="1444800" cy="615600"/>
          </a:xfrm>
          <a:prstGeom prst="rect">
            <a:avLst/>
          </a:prstGeom>
          <a:solidFill>
            <a:srgbClr val="000000">
              <a:alpha val="29560"/>
            </a:srgbClr>
          </a:solidFill>
          <a:ln cap="flat" cmpd="sng" w="381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117cf48ebd_0_274"/>
          <p:cNvSpPr txBox="1"/>
          <p:nvPr/>
        </p:nvSpPr>
        <p:spPr>
          <a:xfrm>
            <a:off x="4172550" y="4887025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STM32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3" name="Google Shape;343;g2117cf48ebd_0_274"/>
          <p:cNvSpPr/>
          <p:nvPr/>
        </p:nvSpPr>
        <p:spPr>
          <a:xfrm>
            <a:off x="6008100" y="4425750"/>
            <a:ext cx="1154100" cy="821700"/>
          </a:xfrm>
          <a:prstGeom prst="rect">
            <a:avLst/>
          </a:prstGeom>
          <a:solidFill>
            <a:srgbClr val="000000">
              <a:alpha val="29560"/>
            </a:srgbClr>
          </a:solidFill>
          <a:ln cap="flat" cmpd="sng" w="381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117cf48ebd_0_274"/>
          <p:cNvSpPr txBox="1"/>
          <p:nvPr/>
        </p:nvSpPr>
        <p:spPr>
          <a:xfrm>
            <a:off x="5920925" y="4498675"/>
            <a:ext cx="130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Programming Header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g2117cf48ebd_0_274"/>
          <p:cNvSpPr/>
          <p:nvPr/>
        </p:nvSpPr>
        <p:spPr>
          <a:xfrm>
            <a:off x="4562825" y="1662025"/>
            <a:ext cx="1304100" cy="554100"/>
          </a:xfrm>
          <a:prstGeom prst="rect">
            <a:avLst/>
          </a:prstGeom>
          <a:solidFill>
            <a:srgbClr val="000000">
              <a:alpha val="29560"/>
            </a:srgbClr>
          </a:solidFill>
          <a:ln cap="flat" cmpd="sng" w="381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hbhv</a:t>
            </a:r>
            <a:endParaRPr/>
          </a:p>
        </p:txBody>
      </p:sp>
      <p:sp>
        <p:nvSpPr>
          <p:cNvPr id="346" name="Google Shape;346;g2117cf48ebd_0_274"/>
          <p:cNvSpPr txBox="1"/>
          <p:nvPr/>
        </p:nvSpPr>
        <p:spPr>
          <a:xfrm>
            <a:off x="4504500" y="1688800"/>
            <a:ext cx="86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USART to Nano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47" name="Google Shape;347;g2117cf48ebd_0_274"/>
          <p:cNvSpPr/>
          <p:nvPr/>
        </p:nvSpPr>
        <p:spPr>
          <a:xfrm>
            <a:off x="4367400" y="3620175"/>
            <a:ext cx="1216800" cy="1031700"/>
          </a:xfrm>
          <a:prstGeom prst="rect">
            <a:avLst/>
          </a:prstGeom>
          <a:solidFill>
            <a:srgbClr val="000000">
              <a:alpha val="29560"/>
            </a:srgbClr>
          </a:solidFill>
          <a:ln cap="flat" cmpd="sng" w="381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117cf48ebd_0_274"/>
          <p:cNvSpPr txBox="1"/>
          <p:nvPr/>
        </p:nvSpPr>
        <p:spPr>
          <a:xfrm>
            <a:off x="4367400" y="3679575"/>
            <a:ext cx="120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Oscillator &amp; Reset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2117cf48ebd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550" y="177185"/>
            <a:ext cx="2164801" cy="186778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117cf48ebd_0_26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355" name="Google Shape;355;g2117cf48ebd_0_26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Power and Regulator</a:t>
            </a:r>
            <a:endParaRPr sz="2400"/>
          </a:p>
        </p:txBody>
      </p:sp>
      <p:sp>
        <p:nvSpPr>
          <p:cNvPr id="356" name="Google Shape;356;g2117cf48ebd_0_268"/>
          <p:cNvSpPr/>
          <p:nvPr/>
        </p:nvSpPr>
        <p:spPr>
          <a:xfrm>
            <a:off x="8503450" y="6327900"/>
            <a:ext cx="640500" cy="55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117cf48ebd_0_268"/>
          <p:cNvSpPr/>
          <p:nvPr/>
        </p:nvSpPr>
        <p:spPr>
          <a:xfrm>
            <a:off x="8177950" y="1492250"/>
            <a:ext cx="851400" cy="5526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g2117cf48ebd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0" y="5445200"/>
            <a:ext cx="2096075" cy="1334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g2117cf48ebd_0_268"/>
          <p:cNvPicPr preferRelativeResize="0"/>
          <p:nvPr/>
        </p:nvPicPr>
        <p:blipFill rotWithShape="1">
          <a:blip r:embed="rId5">
            <a:alphaModFix/>
          </a:blip>
          <a:srcRect b="9149" l="0" r="8750" t="44712"/>
          <a:stretch/>
        </p:blipFill>
        <p:spPr>
          <a:xfrm>
            <a:off x="5002125" y="5445200"/>
            <a:ext cx="3403274" cy="13348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g2117cf48ebd_0_268"/>
          <p:cNvSpPr/>
          <p:nvPr/>
        </p:nvSpPr>
        <p:spPr>
          <a:xfrm>
            <a:off x="7921575" y="6256475"/>
            <a:ext cx="1222500" cy="6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g2117cf48ebd_0_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4949" y="5405763"/>
            <a:ext cx="2580498" cy="14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117cf48ebd_0_268"/>
          <p:cNvPicPr preferRelativeResize="0"/>
          <p:nvPr/>
        </p:nvPicPr>
        <p:blipFill rotWithShape="1">
          <a:blip r:embed="rId7">
            <a:alphaModFix/>
          </a:blip>
          <a:srcRect b="0" l="18106" r="0" t="0"/>
          <a:stretch/>
        </p:blipFill>
        <p:spPr>
          <a:xfrm>
            <a:off x="502650" y="1576188"/>
            <a:ext cx="6045108" cy="36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17cf48ebd_0_262"/>
          <p:cNvSpPr/>
          <p:nvPr/>
        </p:nvSpPr>
        <p:spPr>
          <a:xfrm>
            <a:off x="326425" y="57190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g2117cf48ebd_0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676" y="108250"/>
            <a:ext cx="2228676" cy="19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117cf48ebd_0_26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370" name="Google Shape;370;g2117cf48ebd_0_262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STM32</a:t>
            </a:r>
            <a:endParaRPr sz="2400"/>
          </a:p>
        </p:txBody>
      </p:sp>
      <p:sp>
        <p:nvSpPr>
          <p:cNvPr id="371" name="Google Shape;371;g2117cf48ebd_0_262"/>
          <p:cNvSpPr/>
          <p:nvPr/>
        </p:nvSpPr>
        <p:spPr>
          <a:xfrm>
            <a:off x="7866825" y="1243900"/>
            <a:ext cx="410100" cy="3786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g2117cf48ebd_0_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367449"/>
            <a:ext cx="5321025" cy="43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117cf48ebd_0_262"/>
          <p:cNvPicPr preferRelativeResize="0"/>
          <p:nvPr/>
        </p:nvPicPr>
        <p:blipFill rotWithShape="1">
          <a:blip r:embed="rId5">
            <a:alphaModFix/>
          </a:blip>
          <a:srcRect b="17742" l="0" r="0" t="0"/>
          <a:stretch/>
        </p:blipFill>
        <p:spPr>
          <a:xfrm>
            <a:off x="5999525" y="2202700"/>
            <a:ext cx="3029825" cy="290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g2117cf48ebd_0_262"/>
          <p:cNvPicPr preferRelativeResize="0"/>
          <p:nvPr/>
        </p:nvPicPr>
        <p:blipFill rotWithShape="1">
          <a:blip r:embed="rId6">
            <a:alphaModFix/>
          </a:blip>
          <a:srcRect b="63740" l="0" r="0" t="0"/>
          <a:stretch/>
        </p:blipFill>
        <p:spPr>
          <a:xfrm>
            <a:off x="457200" y="5804200"/>
            <a:ext cx="3355200" cy="946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17cf48ebd_0_20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380" name="Google Shape;380;g2117cf48ebd_0_20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Programming Header</a:t>
            </a:r>
            <a:endParaRPr sz="2400"/>
          </a:p>
        </p:txBody>
      </p:sp>
      <p:sp>
        <p:nvSpPr>
          <p:cNvPr id="381" name="Google Shape;381;g2117cf48ebd_0_208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g2117cf48ebd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675" y="94425"/>
            <a:ext cx="2228676" cy="19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117cf48ebd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676" y="108250"/>
            <a:ext cx="2228676" cy="19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117cf48ebd_0_208"/>
          <p:cNvSpPr/>
          <p:nvPr/>
        </p:nvSpPr>
        <p:spPr>
          <a:xfrm>
            <a:off x="8053175" y="1237425"/>
            <a:ext cx="708300" cy="3624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g2117cf48ebd_0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475" y="1428050"/>
            <a:ext cx="7096022" cy="33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117cf48ebd_0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1425" y="4872275"/>
            <a:ext cx="4659832" cy="19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17cf48ebd_0_25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392" name="Google Shape;392;g2117cf48ebd_0_256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Oscillator and Reset</a:t>
            </a:r>
            <a:endParaRPr sz="2400"/>
          </a:p>
        </p:txBody>
      </p:sp>
      <p:sp>
        <p:nvSpPr>
          <p:cNvPr id="393" name="Google Shape;393;g2117cf48ebd_0_256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g2117cf48ebd_0_256"/>
          <p:cNvPicPr preferRelativeResize="0"/>
          <p:nvPr/>
        </p:nvPicPr>
        <p:blipFill rotWithShape="1">
          <a:blip r:embed="rId3">
            <a:alphaModFix/>
          </a:blip>
          <a:srcRect b="0" l="6011" r="15821" t="33002"/>
          <a:stretch/>
        </p:blipFill>
        <p:spPr>
          <a:xfrm>
            <a:off x="4835225" y="1316650"/>
            <a:ext cx="1684500" cy="169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g2117cf48ebd_0_256"/>
          <p:cNvPicPr preferRelativeResize="0"/>
          <p:nvPr/>
        </p:nvPicPr>
        <p:blipFill rotWithShape="1">
          <a:blip r:embed="rId4">
            <a:alphaModFix/>
          </a:blip>
          <a:srcRect b="0" l="21334" r="0" t="0"/>
          <a:stretch/>
        </p:blipFill>
        <p:spPr>
          <a:xfrm>
            <a:off x="4835225" y="3128750"/>
            <a:ext cx="3011175" cy="3636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g2117cf48ebd_0_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0675" y="94425"/>
            <a:ext cx="2228676" cy="19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117cf48ebd_0_2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0676" y="108250"/>
            <a:ext cx="2228676" cy="19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117cf48ebd_0_256"/>
          <p:cNvSpPr/>
          <p:nvPr/>
        </p:nvSpPr>
        <p:spPr>
          <a:xfrm>
            <a:off x="7866825" y="924650"/>
            <a:ext cx="397500" cy="3624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g2117cf48ebd_0_2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850" y="1398427"/>
            <a:ext cx="4041567" cy="5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17cf48ebd_0_21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405" name="Google Shape;405;g2117cf48ebd_0_21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LED Matrix Control</a:t>
            </a:r>
            <a:endParaRPr sz="2400"/>
          </a:p>
        </p:txBody>
      </p:sp>
      <p:sp>
        <p:nvSpPr>
          <p:cNvPr id="406" name="Google Shape;406;g2117cf48ebd_0_214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g2117cf48ebd_0_214"/>
          <p:cNvPicPr preferRelativeResize="0"/>
          <p:nvPr/>
        </p:nvPicPr>
        <p:blipFill rotWithShape="1">
          <a:blip r:embed="rId3">
            <a:alphaModFix/>
          </a:blip>
          <a:srcRect b="0" l="0" r="0" t="15447"/>
          <a:stretch/>
        </p:blipFill>
        <p:spPr>
          <a:xfrm>
            <a:off x="3376700" y="4037350"/>
            <a:ext cx="4067700" cy="2647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g2117cf48ebd_0_214"/>
          <p:cNvPicPr preferRelativeResize="0"/>
          <p:nvPr/>
        </p:nvPicPr>
        <p:blipFill rotWithShape="1">
          <a:blip r:embed="rId4">
            <a:alphaModFix/>
          </a:blip>
          <a:srcRect b="0" l="0" r="0" t="18200"/>
          <a:stretch/>
        </p:blipFill>
        <p:spPr>
          <a:xfrm>
            <a:off x="3376700" y="1449550"/>
            <a:ext cx="3059850" cy="2454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g2117cf48ebd_0_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0675" y="94425"/>
            <a:ext cx="2228676" cy="19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117cf48ebd_0_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0676" y="108250"/>
            <a:ext cx="2228676" cy="19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117cf48ebd_0_214"/>
          <p:cNvSpPr/>
          <p:nvPr/>
        </p:nvSpPr>
        <p:spPr>
          <a:xfrm>
            <a:off x="7866825" y="1243900"/>
            <a:ext cx="410100" cy="3786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g2117cf48ebd_0_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125" y="1368223"/>
            <a:ext cx="2794110" cy="531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5efbffe6b_0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11" name="Google Shape;111;g1f5efbffe6b_0_0"/>
          <p:cNvSpPr txBox="1"/>
          <p:nvPr>
            <p:ph idx="1" type="body"/>
          </p:nvPr>
        </p:nvSpPr>
        <p:spPr>
          <a:xfrm>
            <a:off x="457200" y="1000675"/>
            <a:ext cx="4800600" cy="4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 voice-activated chess board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Receives voice input and processes into chess move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Displays board on LED matrix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Shows feedback on secondary displays</a:t>
            </a:r>
            <a:endParaRPr sz="2200"/>
          </a:p>
        </p:txBody>
      </p:sp>
      <p:sp>
        <p:nvSpPr>
          <p:cNvPr id="112" name="Google Shape;112;g1f5efbffe6b_0_0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g1f5efbffe6b_0_0"/>
          <p:cNvPicPr preferRelativeResize="0"/>
          <p:nvPr/>
        </p:nvPicPr>
        <p:blipFill rotWithShape="1">
          <a:blip r:embed="rId3">
            <a:alphaModFix/>
          </a:blip>
          <a:srcRect b="19328" l="0" r="0" t="0"/>
          <a:stretch/>
        </p:blipFill>
        <p:spPr>
          <a:xfrm>
            <a:off x="5838100" y="1131373"/>
            <a:ext cx="2998500" cy="29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f5efbffe6b_0_0"/>
          <p:cNvPicPr preferRelativeResize="0"/>
          <p:nvPr/>
        </p:nvPicPr>
        <p:blipFill rotWithShape="1">
          <a:blip r:embed="rId4">
            <a:alphaModFix/>
          </a:blip>
          <a:srcRect b="0" l="7298" r="3591" t="8315"/>
          <a:stretch/>
        </p:blipFill>
        <p:spPr>
          <a:xfrm>
            <a:off x="5530700" y="4156591"/>
            <a:ext cx="3613300" cy="246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17cf48ebd_0_25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418" name="Google Shape;418;g2117cf48ebd_0_25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USART to Nano</a:t>
            </a:r>
            <a:endParaRPr sz="2400"/>
          </a:p>
        </p:txBody>
      </p:sp>
      <p:sp>
        <p:nvSpPr>
          <p:cNvPr id="419" name="Google Shape;419;g2117cf48ebd_0_250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g2117cf48ebd_0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350" y="3368636"/>
            <a:ext cx="4253001" cy="329326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" name="Google Shape;421;g2117cf48ebd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675" y="94425"/>
            <a:ext cx="2228676" cy="19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117cf48ebd_0_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0676" y="108250"/>
            <a:ext cx="2228676" cy="19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117cf48ebd_0_250"/>
          <p:cNvSpPr/>
          <p:nvPr/>
        </p:nvSpPr>
        <p:spPr>
          <a:xfrm>
            <a:off x="8053175" y="94425"/>
            <a:ext cx="410100" cy="3786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g2117cf48ebd_0_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19850"/>
            <a:ext cx="4252999" cy="514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17cf48ebd_0_24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430" name="Google Shape;430;g2117cf48ebd_0_24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Button Headers and LCD Headers</a:t>
            </a:r>
            <a:endParaRPr sz="2400"/>
          </a:p>
        </p:txBody>
      </p:sp>
      <p:sp>
        <p:nvSpPr>
          <p:cNvPr id="431" name="Google Shape;431;g2117cf48ebd_0_244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g2117cf48ebd_0_244"/>
          <p:cNvPicPr preferRelativeResize="0"/>
          <p:nvPr/>
        </p:nvPicPr>
        <p:blipFill rotWithShape="1">
          <a:blip r:embed="rId3">
            <a:alphaModFix/>
          </a:blip>
          <a:srcRect b="0" l="7396" r="6795" t="20854"/>
          <a:stretch/>
        </p:blipFill>
        <p:spPr>
          <a:xfrm>
            <a:off x="6602275" y="5585800"/>
            <a:ext cx="2474499" cy="1179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g2117cf48ebd_0_244"/>
          <p:cNvPicPr preferRelativeResize="0"/>
          <p:nvPr/>
        </p:nvPicPr>
        <p:blipFill rotWithShape="1">
          <a:blip r:embed="rId4">
            <a:alphaModFix/>
          </a:blip>
          <a:srcRect b="4640" l="3045" r="50814" t="14091"/>
          <a:stretch/>
        </p:blipFill>
        <p:spPr>
          <a:xfrm>
            <a:off x="6602275" y="2300942"/>
            <a:ext cx="2474499" cy="154413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4" name="Google Shape;434;g2117cf48ebd_0_244"/>
          <p:cNvPicPr preferRelativeResize="0"/>
          <p:nvPr/>
        </p:nvPicPr>
        <p:blipFill rotWithShape="1">
          <a:blip r:embed="rId4">
            <a:alphaModFix/>
          </a:blip>
          <a:srcRect b="4640" l="53859" r="0" t="14091"/>
          <a:stretch/>
        </p:blipFill>
        <p:spPr>
          <a:xfrm>
            <a:off x="6602277" y="3943375"/>
            <a:ext cx="2474499" cy="154413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5" name="Google Shape;435;g2117cf48ebd_0_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0675" y="94425"/>
            <a:ext cx="2228676" cy="19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117cf48ebd_0_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0676" y="108250"/>
            <a:ext cx="2228676" cy="19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117cf48ebd_0_244"/>
          <p:cNvSpPr/>
          <p:nvPr/>
        </p:nvSpPr>
        <p:spPr>
          <a:xfrm>
            <a:off x="6800675" y="1256325"/>
            <a:ext cx="892200" cy="7488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g2117cf48ebd_0_2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850" y="1367450"/>
            <a:ext cx="6295750" cy="4662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17cf48ebd_0_23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444" name="Google Shape;444;g2117cf48ebd_0_23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Analog Mic Input &amp; ADC to Microphone</a:t>
            </a:r>
            <a:endParaRPr sz="2400"/>
          </a:p>
        </p:txBody>
      </p:sp>
      <p:sp>
        <p:nvSpPr>
          <p:cNvPr id="445" name="Google Shape;445;g2117cf48ebd_0_238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g2117cf48ebd_0_238"/>
          <p:cNvPicPr preferRelativeResize="0"/>
          <p:nvPr/>
        </p:nvPicPr>
        <p:blipFill rotWithShape="1">
          <a:blip r:embed="rId3">
            <a:alphaModFix/>
          </a:blip>
          <a:srcRect b="11289" l="32228" r="33591" t="30186"/>
          <a:stretch/>
        </p:blipFill>
        <p:spPr>
          <a:xfrm>
            <a:off x="5016275" y="1367450"/>
            <a:ext cx="1217550" cy="981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g2117cf48ebd_0_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676" y="108400"/>
            <a:ext cx="2228676" cy="19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117cf48ebd_0_238"/>
          <p:cNvSpPr/>
          <p:nvPr/>
        </p:nvSpPr>
        <p:spPr>
          <a:xfrm>
            <a:off x="6800675" y="94425"/>
            <a:ext cx="1041300" cy="1192800"/>
          </a:xfrm>
          <a:prstGeom prst="rect">
            <a:avLst/>
          </a:prstGeom>
          <a:noFill/>
          <a:ln cap="flat" cmpd="sng" w="76200">
            <a:solidFill>
              <a:srgbClr val="E3A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g2117cf48ebd_0_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4" y="1367450"/>
            <a:ext cx="4874191" cy="52793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g2117cf48ebd_0_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875" y="2502837"/>
            <a:ext cx="3019476" cy="2128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g2117cf48ebd_0_2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6374" y="4785500"/>
            <a:ext cx="1657286" cy="192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2" name="Google Shape;452;g2117cf48ebd_0_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6275" y="4785500"/>
            <a:ext cx="1956626" cy="187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15ca0bb4b_0_1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458" name="Google Shape;458;g2115ca0bb4b_0_1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Button Board</a:t>
            </a:r>
            <a:endParaRPr sz="2400"/>
          </a:p>
        </p:txBody>
      </p:sp>
      <p:sp>
        <p:nvSpPr>
          <p:cNvPr id="459" name="Google Shape;459;g2115ca0bb4b_0_10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g2115ca0bb4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50" y="1367455"/>
            <a:ext cx="8839202" cy="324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115ca0bb4b_0_10"/>
          <p:cNvPicPr preferRelativeResize="0"/>
          <p:nvPr/>
        </p:nvPicPr>
        <p:blipFill rotWithShape="1">
          <a:blip r:embed="rId4">
            <a:alphaModFix/>
          </a:blip>
          <a:srcRect b="4622" l="0" r="0" t="23045"/>
          <a:stretch/>
        </p:blipFill>
        <p:spPr>
          <a:xfrm>
            <a:off x="155550" y="4640600"/>
            <a:ext cx="8839199" cy="2124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f5efbffe6b_0_4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467" name="Google Shape;467;g1f5efbffe6b_0_4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Footprint Verification</a:t>
            </a:r>
            <a:endParaRPr sz="2400"/>
          </a:p>
        </p:txBody>
      </p:sp>
      <p:sp>
        <p:nvSpPr>
          <p:cNvPr id="468" name="Google Shape;468;g1f5efbffe6b_0_44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g1f5efbffe6b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20850" y="1963376"/>
            <a:ext cx="4880799" cy="39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f5efbffe6b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638" y="1963373"/>
            <a:ext cx="3397838" cy="39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f5efbffe6b_0_55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476" name="Google Shape;476;g1f5efbffe6b_0_55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Footprint Verification</a:t>
            </a:r>
            <a:endParaRPr sz="2400"/>
          </a:p>
        </p:txBody>
      </p:sp>
      <p:sp>
        <p:nvSpPr>
          <p:cNvPr id="477" name="Google Shape;477;g1f5efbffe6b_0_55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g1f5efbffe6b_0_55"/>
          <p:cNvPicPr preferRelativeResize="0"/>
          <p:nvPr/>
        </p:nvPicPr>
        <p:blipFill rotWithShape="1">
          <a:blip r:embed="rId3">
            <a:alphaModFix/>
          </a:blip>
          <a:srcRect b="0" l="0" r="40870" t="0"/>
          <a:stretch/>
        </p:blipFill>
        <p:spPr>
          <a:xfrm rot="5400000">
            <a:off x="2132638" y="712763"/>
            <a:ext cx="4878725" cy="6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17cf48ebd_2_1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484" name="Google Shape;484;g2117cf48ebd_2_1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Microcontroller Hardware</a:t>
            </a:r>
            <a:endParaRPr sz="2400"/>
          </a:p>
        </p:txBody>
      </p:sp>
      <p:sp>
        <p:nvSpPr>
          <p:cNvPr id="485" name="Google Shape;485;g2117cf48ebd_2_18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117cf48ebd_2_18"/>
          <p:cNvSpPr txBox="1"/>
          <p:nvPr>
            <p:ph idx="2" type="body"/>
          </p:nvPr>
        </p:nvSpPr>
        <p:spPr>
          <a:xfrm>
            <a:off x="457200" y="1280275"/>
            <a:ext cx="44934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Implemented and tested hardware microcontroller features: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USART communication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SPI interface to LCD text display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GPIO interface to LED Matrix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Button controls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Ability to control all features simultaneously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 progress or unimplemented hardware microcontroller features: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None</a:t>
            </a:r>
            <a:endParaRPr sz="2000"/>
          </a:p>
        </p:txBody>
      </p:sp>
      <p:pic>
        <p:nvPicPr>
          <p:cNvPr id="487" name="Google Shape;487;g2117cf48ebd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287738" y="2093800"/>
            <a:ext cx="5303475" cy="39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35bd60469_0_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493" name="Google Shape;493;g2135bd60469_0_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Microcontroller Software</a:t>
            </a:r>
            <a:endParaRPr sz="2400"/>
          </a:p>
        </p:txBody>
      </p:sp>
      <p:sp>
        <p:nvSpPr>
          <p:cNvPr id="494" name="Google Shape;494;g2135bd60469_0_4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135bd60469_0_4"/>
          <p:cNvSpPr txBox="1"/>
          <p:nvPr>
            <p:ph idx="2" type="body"/>
          </p:nvPr>
        </p:nvSpPr>
        <p:spPr>
          <a:xfrm>
            <a:off x="457200" y="1283809"/>
            <a:ext cx="82296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Implemented </a:t>
            </a:r>
            <a:r>
              <a:rPr lang="en-US" sz="2000"/>
              <a:t>and tested microcontroller </a:t>
            </a:r>
            <a:r>
              <a:rPr lang="en-US" sz="2000"/>
              <a:t>software features: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Initial State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Timer Setting/Switching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Correct display of board pieces to LED matrix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 progress or unimplemented microcontroller software features: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Record move signal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Startup/Shutdown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Move feedback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Complex moves</a:t>
            </a:r>
            <a:endParaRPr sz="2000"/>
          </a:p>
        </p:txBody>
      </p:sp>
      <p:pic>
        <p:nvPicPr>
          <p:cNvPr id="496" name="Google Shape;496;g2135bd60469_0_4"/>
          <p:cNvPicPr preferRelativeResize="0"/>
          <p:nvPr/>
        </p:nvPicPr>
        <p:blipFill rotWithShape="1">
          <a:blip r:embed="rId3">
            <a:alphaModFix/>
          </a:blip>
          <a:srcRect b="0" l="16297" r="41600" t="0"/>
          <a:stretch/>
        </p:blipFill>
        <p:spPr>
          <a:xfrm rot="5400000">
            <a:off x="5080605" y="2977505"/>
            <a:ext cx="2702675" cy="48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"/>
          <p:cNvSpPr txBox="1"/>
          <p:nvPr>
            <p:ph idx="2" type="body"/>
          </p:nvPr>
        </p:nvSpPr>
        <p:spPr>
          <a:xfrm>
            <a:off x="457200" y="1276709"/>
            <a:ext cx="82296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Protocol is fully functional on the Jetson Nano side, partially functional on the STM32 side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Both devices can send and receive over UART reliably</a:t>
            </a:r>
            <a:endParaRPr sz="2000"/>
          </a:p>
        </p:txBody>
      </p:sp>
      <p:sp>
        <p:nvSpPr>
          <p:cNvPr id="502" name="Google Shape;502;p10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503" name="Google Shape;503;p10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Jetson Nano to STM32 Protocol Specification</a:t>
            </a:r>
            <a:endParaRPr sz="2400"/>
          </a:p>
        </p:txBody>
      </p:sp>
      <p:sp>
        <p:nvSpPr>
          <p:cNvPr id="504" name="Google Shape;504;p10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9891"/>
            <a:ext cx="9143998" cy="389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17cf48ebd_2_4"/>
          <p:cNvSpPr txBox="1"/>
          <p:nvPr>
            <p:ph idx="2" type="body"/>
          </p:nvPr>
        </p:nvSpPr>
        <p:spPr>
          <a:xfrm>
            <a:off x="457200" y="1276709"/>
            <a:ext cx="82296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specification for the SPI interface has been matched to a program on the Jetson Nano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The test program can successfully poll channel 1 on the ADC continuously</a:t>
            </a:r>
            <a:endParaRPr sz="2000"/>
          </a:p>
        </p:txBody>
      </p:sp>
      <p:sp>
        <p:nvSpPr>
          <p:cNvPr id="511" name="Google Shape;511;g2117cf48ebd_2_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512" name="Google Shape;512;g2117cf48ebd_2_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Jetson Nano to ADC Interface</a:t>
            </a:r>
            <a:endParaRPr sz="2400"/>
          </a:p>
        </p:txBody>
      </p:sp>
      <p:pic>
        <p:nvPicPr>
          <p:cNvPr id="513" name="Google Shape;513;g2117cf48ebd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50" y="2600200"/>
            <a:ext cx="8087101" cy="1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117cf48ebd_2_4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g2117cf48ebd_2_4"/>
          <p:cNvPicPr preferRelativeResize="0"/>
          <p:nvPr/>
        </p:nvPicPr>
        <p:blipFill rotWithShape="1">
          <a:blip r:embed="rId4">
            <a:alphaModFix/>
          </a:blip>
          <a:srcRect b="53056" l="0" r="0" t="0"/>
          <a:stretch/>
        </p:blipFill>
        <p:spPr>
          <a:xfrm>
            <a:off x="1343600" y="3870425"/>
            <a:ext cx="6724650" cy="24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PSSCS</a:t>
            </a:r>
            <a:endParaRPr/>
          </a:p>
        </p:txBody>
      </p:sp>
      <p:sp>
        <p:nvSpPr>
          <p:cNvPr id="121" name="Google Shape;121;p4"/>
          <p:cNvSpPr txBox="1"/>
          <p:nvPr>
            <p:ph idx="2" type="body"/>
          </p:nvPr>
        </p:nvSpPr>
        <p:spPr>
          <a:xfrm>
            <a:off x="457200" y="1276699"/>
            <a:ext cx="8235900" cy="524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>
                <a:highlight>
                  <a:srgbClr val="FFFFFF"/>
                </a:highlight>
              </a:rPr>
              <a:t>(Software) An ability to pass microphone data stored on the Jetson Nano to a speech recognition algorithm.</a:t>
            </a:r>
            <a:endParaRPr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>
                <a:highlight>
                  <a:srgbClr val="FFFFFF"/>
                </a:highlight>
              </a:rPr>
              <a:t>(Software) An ability to store and modify data related to game state to efficiently interface with the game logic.</a:t>
            </a:r>
            <a:endParaRPr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>
                <a:highlight>
                  <a:srgbClr val="FFFFFF"/>
                </a:highlight>
              </a:rPr>
              <a:t>(Hardware) An ability to interface with an OLED feedback display over SPI with the microcontroller.</a:t>
            </a:r>
            <a:endParaRPr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>
                <a:highlight>
                  <a:srgbClr val="FFFFFF"/>
                </a:highlight>
              </a:rPr>
              <a:t>(Hardware) An ability to interface with a 64x64 LED matrix using a GPIO bit-banging protocol to communicate real-time game state.</a:t>
            </a:r>
            <a:endParaRPr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>
                <a:highlight>
                  <a:srgbClr val="FFFFFF"/>
                </a:highlight>
              </a:rPr>
              <a:t>(Hardware) An ability to communicate voice commands and Jetson Nano control commands between the microcontroller and Jetson Nano using UART.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Primary Goals</a:t>
            </a:r>
            <a:endParaRPr sz="240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117cf48ebd_2_24"/>
          <p:cNvSpPr txBox="1"/>
          <p:nvPr>
            <p:ph idx="2" type="body"/>
          </p:nvPr>
        </p:nvSpPr>
        <p:spPr>
          <a:xfrm>
            <a:off x="457200" y="1276703"/>
            <a:ext cx="3447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Confirmed 3.5 mm microphone input and the gain before sending to the ADC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21" name="Google Shape;521;g2117cf48ebd_2_2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522" name="Google Shape;522;g2117cf48ebd_2_2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3.5mm Microphone Input</a:t>
            </a:r>
            <a:endParaRPr sz="2400"/>
          </a:p>
        </p:txBody>
      </p:sp>
      <p:sp>
        <p:nvSpPr>
          <p:cNvPr id="523" name="Google Shape;523;g2117cf48ebd_2_24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g2117cf48ebd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181" y="1367450"/>
            <a:ext cx="4706620" cy="356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117cf48ebd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50" y="4842749"/>
            <a:ext cx="3683374" cy="174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1"/>
          <p:cNvSpPr txBox="1"/>
          <p:nvPr>
            <p:ph idx="2" type="body"/>
          </p:nvPr>
        </p:nvSpPr>
        <p:spPr>
          <a:xfrm>
            <a:off x="457200" y="2706325"/>
            <a:ext cx="3955200" cy="20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Game Logic: </a:t>
            </a:r>
            <a:r>
              <a:rPr lang="en-US" sz="2200">
                <a:solidFill>
                  <a:srgbClr val="BF9000"/>
                </a:solidFill>
              </a:rPr>
              <a:t>In development</a:t>
            </a:r>
            <a:endParaRPr sz="2200">
              <a:solidFill>
                <a:srgbClr val="BF9000"/>
              </a:solidFill>
            </a:endParaRPr>
          </a:p>
          <a:p>
            <a:pPr indent="-2984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Voice Processing: </a:t>
            </a:r>
            <a:r>
              <a:rPr lang="en-US" sz="2200">
                <a:solidFill>
                  <a:srgbClr val="BF9000"/>
                </a:solidFill>
              </a:rPr>
              <a:t>In development</a:t>
            </a:r>
            <a:endParaRPr sz="2200">
              <a:solidFill>
                <a:srgbClr val="BF9000"/>
              </a:solidFill>
            </a:endParaRPr>
          </a:p>
          <a:p>
            <a:pPr indent="-2984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Basic I/O (Microcontroller): </a:t>
            </a:r>
            <a:r>
              <a:rPr lang="en-US" sz="2200">
                <a:solidFill>
                  <a:srgbClr val="BF9000"/>
                </a:solidFill>
              </a:rPr>
              <a:t>In development</a:t>
            </a:r>
            <a:endParaRPr sz="2200">
              <a:solidFill>
                <a:srgbClr val="BF9000"/>
              </a:solidFill>
            </a:endParaRPr>
          </a:p>
          <a:p>
            <a:pPr indent="-1270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t/>
            </a:r>
            <a:endParaRPr i="1" sz="2000"/>
          </a:p>
        </p:txBody>
      </p:sp>
      <p:sp>
        <p:nvSpPr>
          <p:cNvPr id="532" name="Google Shape;532;p11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533" name="Google Shape;533;p11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Major </a:t>
            </a:r>
            <a:r>
              <a:rPr lang="en-US" sz="2400"/>
              <a:t>Components</a:t>
            </a:r>
            <a:endParaRPr sz="2400"/>
          </a:p>
        </p:txBody>
      </p:sp>
      <p:pic>
        <p:nvPicPr>
          <p:cNvPr id="534" name="Google Shape;534;p11"/>
          <p:cNvPicPr preferRelativeResize="0"/>
          <p:nvPr/>
        </p:nvPicPr>
        <p:blipFill rotWithShape="1">
          <a:blip r:embed="rId3">
            <a:alphaModFix/>
          </a:blip>
          <a:srcRect b="2100" l="0" r="0" t="2415"/>
          <a:stretch/>
        </p:blipFill>
        <p:spPr>
          <a:xfrm>
            <a:off x="4183143" y="1276700"/>
            <a:ext cx="4960856" cy="5581302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1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665b100a8_0_1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542" name="Google Shape;542;g13665b100a8_0_1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Game Logic and Voice Processing Components</a:t>
            </a:r>
            <a:endParaRPr sz="2400"/>
          </a:p>
        </p:txBody>
      </p:sp>
      <p:pic>
        <p:nvPicPr>
          <p:cNvPr id="543" name="Google Shape;543;g13665b100a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850" y="1367443"/>
            <a:ext cx="4527249" cy="518575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3665b100a8_0_14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3665b100a8_0_14"/>
          <p:cNvSpPr txBox="1"/>
          <p:nvPr>
            <p:ph idx="2" type="body"/>
          </p:nvPr>
        </p:nvSpPr>
        <p:spPr>
          <a:xfrm>
            <a:off x="457200" y="1276700"/>
            <a:ext cx="37971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Implemented on the Jetson Nano.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Game Logic: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Uses python-chess.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Keeps track of the state of the board.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A main loop checking for is an end condition is hit.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Verifies</a:t>
            </a:r>
            <a:r>
              <a:rPr lang="en-US" sz="1700"/>
              <a:t> move legality.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Sends feedback and board state to the microcontroller.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Voice Processing: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Receives microphone input.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Converts to text using Picovoice.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Converts the text into a chess move in universal chess interface format</a:t>
            </a:r>
            <a:endParaRPr sz="170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665b100a8_0_7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552" name="Google Shape;552;g13665b100a8_0_7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Basic I/O (Microcontroller) Component</a:t>
            </a:r>
            <a:endParaRPr sz="2400"/>
          </a:p>
        </p:txBody>
      </p:sp>
      <p:pic>
        <p:nvPicPr>
          <p:cNvPr id="553" name="Google Shape;553;g13665b100a8_0_7"/>
          <p:cNvPicPr preferRelativeResize="0"/>
          <p:nvPr/>
        </p:nvPicPr>
        <p:blipFill rotWithShape="1">
          <a:blip r:embed="rId3">
            <a:alphaModFix/>
          </a:blip>
          <a:srcRect b="4052" l="2985" r="2834" t="4881"/>
          <a:stretch/>
        </p:blipFill>
        <p:spPr>
          <a:xfrm>
            <a:off x="3383500" y="1311050"/>
            <a:ext cx="5668350" cy="53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3665b100a8_0_7"/>
          <p:cNvSpPr txBox="1"/>
          <p:nvPr>
            <p:ph idx="2" type="body"/>
          </p:nvPr>
        </p:nvSpPr>
        <p:spPr>
          <a:xfrm>
            <a:off x="457200" y="1276700"/>
            <a:ext cx="29262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Handles all input and </a:t>
            </a:r>
            <a:r>
              <a:rPr lang="en-US" sz="2100"/>
              <a:t>output</a:t>
            </a:r>
            <a:r>
              <a:rPr lang="en-US" sz="2100"/>
              <a:t> on the microcontroller. This includes: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Writing to </a:t>
            </a:r>
            <a:r>
              <a:rPr lang="en-US" sz="2100"/>
              <a:t>LED matrix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Writing to Feedback displays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Receiving from Jetson Nano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Sending to Jetson Nano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Receiving button input.</a:t>
            </a:r>
            <a:endParaRPr sz="210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560" name="Google Shape;560;p12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8" y="1418625"/>
            <a:ext cx="9020775" cy="51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3"/>
          <p:cNvSpPr txBox="1"/>
          <p:nvPr>
            <p:ph idx="4294967295" type="title"/>
          </p:nvPr>
        </p:nvSpPr>
        <p:spPr>
          <a:xfrm>
            <a:off x="908050" y="315913"/>
            <a:ext cx="8235950" cy="747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3D PRINTING</a:t>
            </a:r>
            <a:endParaRPr/>
          </a:p>
        </p:txBody>
      </p:sp>
      <p:sp>
        <p:nvSpPr>
          <p:cNvPr id="567" name="Google Shape;567;p13"/>
          <p:cNvSpPr txBox="1"/>
          <p:nvPr>
            <p:ph idx="4294967295" type="body"/>
          </p:nvPr>
        </p:nvSpPr>
        <p:spPr>
          <a:xfrm>
            <a:off x="882650" y="2734574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0a2f8ff4b_3_1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PSSCS</a:t>
            </a:r>
            <a:endParaRPr/>
          </a:p>
        </p:txBody>
      </p:sp>
      <p:sp>
        <p:nvSpPr>
          <p:cNvPr id="128" name="Google Shape;128;g210a2f8ff4b_3_12"/>
          <p:cNvSpPr txBox="1"/>
          <p:nvPr>
            <p:ph idx="2" type="body"/>
          </p:nvPr>
        </p:nvSpPr>
        <p:spPr>
          <a:xfrm>
            <a:off x="457200" y="1276699"/>
            <a:ext cx="8235900" cy="52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>
                <a:highlight>
                  <a:srgbClr val="FFFFFF"/>
                </a:highlight>
              </a:rPr>
              <a:t>(Hardware) </a:t>
            </a:r>
            <a:r>
              <a:rPr lang="en-US" sz="2200">
                <a:highlight>
                  <a:srgbClr val="FFFFFF"/>
                </a:highlight>
              </a:rPr>
              <a:t>An ability to regulate power to the microcontroller and other low-voltage peripherals using a voltage regulator circuit instead of a purchased module.</a:t>
            </a:r>
            <a:endParaRPr sz="22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>
                <a:highlight>
                  <a:srgbClr val="FFFFFF"/>
                </a:highlight>
              </a:rPr>
              <a:t>(Software) </a:t>
            </a:r>
            <a:r>
              <a:rPr lang="en-US" sz="2200">
                <a:highlight>
                  <a:srgbClr val="FFFFFF"/>
                </a:highlight>
              </a:rPr>
              <a:t>An ability to preprocess speech data using digital filters before sending it to the speech recognition algorithm/API to improve performance.</a:t>
            </a:r>
            <a:endParaRPr sz="22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>
                <a:highlight>
                  <a:srgbClr val="FFFFFF"/>
                </a:highlight>
              </a:rPr>
              <a:t>(Hardware) An ability to receive speech data on a single board computer using a microphone with an ADC and amplifiers instead of a purchased USB microphone.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9" name="Google Shape;129;g210a2f8ff4b_3_12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Stretch </a:t>
            </a:r>
            <a:r>
              <a:rPr lang="en-US" sz="2400"/>
              <a:t>Goals</a:t>
            </a:r>
            <a:endParaRPr sz="2400"/>
          </a:p>
        </p:txBody>
      </p:sp>
      <p:sp>
        <p:nvSpPr>
          <p:cNvPr id="130" name="Google Shape;130;g210a2f8ff4b_3_12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37" name="Google Shape;137;p5"/>
          <p:cNvSpPr txBox="1"/>
          <p:nvPr>
            <p:ph idx="2" type="body"/>
          </p:nvPr>
        </p:nvSpPr>
        <p:spPr>
          <a:xfrm>
            <a:off x="457200" y="1276700"/>
            <a:ext cx="54951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Selected: STM32F091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Readily available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48 MHz clock frequency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32 KB flash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SRAM 4096 bytes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8 USART, 2 SPI, 2 I2C, 4 Timers, 10 ADC, 26 GPIO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Free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Alternative: ATmega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20 MHz clock frequency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32 KB flash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SRAM 2048 bytes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1 USART, 2 SPI, 1 I2C, 1 Timers, 8 ADC, 23 GPIO</a:t>
            </a:r>
            <a:endParaRPr sz="2200"/>
          </a:p>
        </p:txBody>
      </p:sp>
      <p:sp>
        <p:nvSpPr>
          <p:cNvPr id="138" name="Google Shape;138;p5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Microcontroller</a:t>
            </a:r>
            <a:endParaRPr sz="2400"/>
          </a:p>
        </p:txBody>
      </p:sp>
      <p:pic>
        <p:nvPicPr>
          <p:cNvPr id="139" name="Google Shape;1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75" y="1276700"/>
            <a:ext cx="2468075" cy="24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387" y="4111329"/>
            <a:ext cx="2578250" cy="231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665b100a8_0_28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3665b100a8_0_2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47" name="Google Shape;147;g13665b100a8_0_28"/>
          <p:cNvSpPr txBox="1"/>
          <p:nvPr>
            <p:ph idx="2" type="body"/>
          </p:nvPr>
        </p:nvSpPr>
        <p:spPr>
          <a:xfrm>
            <a:off x="457200" y="1276700"/>
            <a:ext cx="51660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Selected: Jetson Nano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High availability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High manufacturer support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Large heatsink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CPU: 4xA57 @ 1.43 GHz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Alternative: Raspberry Pi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Low </a:t>
            </a:r>
            <a:r>
              <a:rPr lang="en-US" sz="2000"/>
              <a:t>availability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High community support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No heatsink; flush with board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CPU: 4xA72 @ 1.5 GHz</a:t>
            </a:r>
            <a:endParaRPr sz="2000"/>
          </a:p>
        </p:txBody>
      </p:sp>
      <p:sp>
        <p:nvSpPr>
          <p:cNvPr id="148" name="Google Shape;148;g13665b100a8_0_2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Single Board Computer</a:t>
            </a:r>
            <a:endParaRPr sz="2400"/>
          </a:p>
        </p:txBody>
      </p:sp>
      <p:pic>
        <p:nvPicPr>
          <p:cNvPr id="149" name="Google Shape;149;g13665b100a8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154" y="1172075"/>
            <a:ext cx="3316696" cy="25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3665b100a8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600" y="4033325"/>
            <a:ext cx="3864950" cy="23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665b100a8_0_34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3665b100a8_0_3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57" name="Google Shape;157;g13665b100a8_0_34"/>
          <p:cNvSpPr txBox="1"/>
          <p:nvPr>
            <p:ph idx="2" type="body"/>
          </p:nvPr>
        </p:nvSpPr>
        <p:spPr>
          <a:xfrm>
            <a:off x="457200" y="1276700"/>
            <a:ext cx="28494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Alternative: 32x32 6mm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190.5mm x 190.5mm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1024 pixels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$39.95</a:t>
            </a:r>
            <a:endParaRPr sz="1800"/>
          </a:p>
        </p:txBody>
      </p:sp>
      <p:sp>
        <p:nvSpPr>
          <p:cNvPr id="158" name="Google Shape;158;g13665b100a8_0_3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Main Display</a:t>
            </a:r>
            <a:endParaRPr sz="2400"/>
          </a:p>
        </p:txBody>
      </p:sp>
      <p:pic>
        <p:nvPicPr>
          <p:cNvPr id="159" name="Google Shape;159;g13665b100a8_0_34"/>
          <p:cNvPicPr preferRelativeResize="0"/>
          <p:nvPr/>
        </p:nvPicPr>
        <p:blipFill rotWithShape="1">
          <a:blip r:embed="rId3">
            <a:alphaModFix/>
          </a:blip>
          <a:srcRect b="10416" l="31482" r="15730" t="16591"/>
          <a:stretch/>
        </p:blipFill>
        <p:spPr>
          <a:xfrm>
            <a:off x="414200" y="3372150"/>
            <a:ext cx="2935399" cy="30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3665b100a8_0_34"/>
          <p:cNvPicPr preferRelativeResize="0"/>
          <p:nvPr/>
        </p:nvPicPr>
        <p:blipFill rotWithShape="1">
          <a:blip r:embed="rId4">
            <a:alphaModFix/>
          </a:blip>
          <a:srcRect b="17269" l="7258" r="50246" t="22619"/>
          <a:stretch/>
        </p:blipFill>
        <p:spPr>
          <a:xfrm>
            <a:off x="3594566" y="3372150"/>
            <a:ext cx="2161010" cy="229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3665b100a8_0_34"/>
          <p:cNvPicPr preferRelativeResize="0"/>
          <p:nvPr/>
        </p:nvPicPr>
        <p:blipFill rotWithShape="1">
          <a:blip r:embed="rId5">
            <a:alphaModFix/>
          </a:blip>
          <a:srcRect b="17194" l="6289" r="42407" t="14167"/>
          <a:stretch/>
        </p:blipFill>
        <p:spPr>
          <a:xfrm>
            <a:off x="5940975" y="3322950"/>
            <a:ext cx="3033753" cy="30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3665b100a8_0_34"/>
          <p:cNvSpPr txBox="1"/>
          <p:nvPr>
            <p:ph idx="2" type="body"/>
          </p:nvPr>
        </p:nvSpPr>
        <p:spPr>
          <a:xfrm>
            <a:off x="3278400" y="1276700"/>
            <a:ext cx="2765100" cy="3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Alternative: 64x64 2mm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128mm x 128mm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4096 pixels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$49.95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g13665b100a8_0_34"/>
          <p:cNvSpPr txBox="1"/>
          <p:nvPr>
            <p:ph idx="2" type="body"/>
          </p:nvPr>
        </p:nvSpPr>
        <p:spPr>
          <a:xfrm>
            <a:off x="6124300" y="1254725"/>
            <a:ext cx="27651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Selected</a:t>
            </a:r>
            <a:r>
              <a:rPr b="1" lang="en-US" sz="1800"/>
              <a:t>: 64x64 3mm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</a:t>
            </a:r>
            <a:r>
              <a:rPr lang="en-US" sz="1800"/>
              <a:t>92mm x 192mm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4096 pixels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$59.95</a:t>
            </a:r>
            <a:endParaRPr sz="180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665b100a8_0_4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69" name="Google Shape;169;g13665b100a8_0_40"/>
          <p:cNvSpPr txBox="1"/>
          <p:nvPr>
            <p:ph idx="2" type="body"/>
          </p:nvPr>
        </p:nvSpPr>
        <p:spPr>
          <a:xfrm>
            <a:off x="457200" y="1276700"/>
            <a:ext cx="41394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Selected: 1602A-OLED</a:t>
            </a:r>
            <a:endParaRPr b="1"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000"/>
              <a:t>Readily available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Small width, can be mounted on the side of the chess board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2x16 character rows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3.3V operating voltage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Communicates via SPI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Alternative: 2.2” SPI TFT Module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Readily available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Inappropriate shape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Color TFT display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3.3V operating voltage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Communicated via SPI</a:t>
            </a:r>
            <a:endParaRPr sz="2000"/>
          </a:p>
        </p:txBody>
      </p:sp>
      <p:sp>
        <p:nvSpPr>
          <p:cNvPr id="170" name="Google Shape;170;g13665b100a8_0_4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Secondary Displays</a:t>
            </a:r>
            <a:endParaRPr sz="2400"/>
          </a:p>
        </p:txBody>
      </p:sp>
      <p:pic>
        <p:nvPicPr>
          <p:cNvPr id="171" name="Google Shape;171;g13665b100a8_0_40"/>
          <p:cNvPicPr preferRelativeResize="0"/>
          <p:nvPr/>
        </p:nvPicPr>
        <p:blipFill rotWithShape="1">
          <a:blip r:embed="rId3">
            <a:alphaModFix/>
          </a:blip>
          <a:srcRect b="22871" l="0" r="0" t="21290"/>
          <a:stretch/>
        </p:blipFill>
        <p:spPr>
          <a:xfrm>
            <a:off x="4846675" y="1334750"/>
            <a:ext cx="4139400" cy="231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3665b100a8_0_40"/>
          <p:cNvPicPr preferRelativeResize="0"/>
          <p:nvPr/>
        </p:nvPicPr>
        <p:blipFill rotWithShape="1">
          <a:blip r:embed="rId4">
            <a:alphaModFix/>
          </a:blip>
          <a:srcRect b="17775" l="8785" r="3449" t="19168"/>
          <a:stretch/>
        </p:blipFill>
        <p:spPr>
          <a:xfrm>
            <a:off x="4846675" y="3916725"/>
            <a:ext cx="3712394" cy="26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3665b100a8_0_40"/>
          <p:cNvSpPr/>
          <p:nvPr/>
        </p:nvSpPr>
        <p:spPr>
          <a:xfrm>
            <a:off x="220850" y="5733400"/>
            <a:ext cx="2164800" cy="1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2011-09-20T15:44:26Z</dcterms:created>
  <dc:creator>Purdue Marketing Communications</dc:creator>
</cp:coreProperties>
</file>